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sldIdLst>
    <p:sldId id="256" r:id="rId2"/>
    <p:sldId id="257" r:id="rId3"/>
    <p:sldId id="348" r:id="rId4"/>
    <p:sldId id="260" r:id="rId5"/>
    <p:sldId id="259" r:id="rId6"/>
  </p:sldIdLst>
  <p:sldSz cx="9144000" cy="6858000" type="screen4x3"/>
  <p:notesSz cx="6735763" cy="98694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C66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5BE263C-DBD7-4A20-BB59-AAB30ACAA65A}" styleName="สไตล์สีปานกลาง 3 - เน้น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สไตล์สีปานกลาง 4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สไตล์สีปานกลาง 4 - เน้น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8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42F6A-DA3F-49AB-9500-847034FE6FB0}" type="datetimeFigureOut">
              <a:rPr lang="en-US" smtClean="0"/>
              <a:pPr/>
              <a:t>18-Jan-21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A787DC6A-46EB-497E-8CB8-A48D9A8005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9283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42F6A-DA3F-49AB-9500-847034FE6FB0}" type="datetimeFigureOut">
              <a:rPr lang="en-US" smtClean="0"/>
              <a:pPr/>
              <a:t>18-Jan-21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DC6A-46EB-497E-8CB8-A48D9A8005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058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42F6A-DA3F-49AB-9500-847034FE6FB0}" type="datetimeFigureOut">
              <a:rPr lang="en-US" smtClean="0"/>
              <a:pPr/>
              <a:t>18-Jan-21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787DC6A-46EB-497E-8CB8-A48D9A8005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5333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42F6A-DA3F-49AB-9500-847034FE6FB0}" type="datetimeFigureOut">
              <a:rPr lang="en-US" smtClean="0"/>
              <a:pPr/>
              <a:t>18-Jan-21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A787DC6A-46EB-497E-8CB8-A48D9A8005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3806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42F6A-DA3F-49AB-9500-847034FE6FB0}" type="datetimeFigureOut">
              <a:rPr lang="en-US" smtClean="0"/>
              <a:pPr/>
              <a:t>18-Jan-21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A787DC6A-46EB-497E-8CB8-A48D9A8005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8696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42F6A-DA3F-49AB-9500-847034FE6FB0}" type="datetimeFigureOut">
              <a:rPr lang="en-US" smtClean="0"/>
              <a:pPr/>
              <a:t>18-Jan-21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DC6A-46EB-497E-8CB8-A48D9A8005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5532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42F6A-DA3F-49AB-9500-847034FE6FB0}" type="datetimeFigureOut">
              <a:rPr lang="en-US" smtClean="0"/>
              <a:pPr/>
              <a:t>18-Jan-21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DC6A-46EB-497E-8CB8-A48D9A8005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132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42F6A-DA3F-49AB-9500-847034FE6FB0}" type="datetimeFigureOut">
              <a:rPr lang="en-US" smtClean="0"/>
              <a:pPr/>
              <a:t>18-Jan-21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DC6A-46EB-497E-8CB8-A48D9A8005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9054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42F6A-DA3F-49AB-9500-847034FE6FB0}" type="datetimeFigureOut">
              <a:rPr lang="en-US" smtClean="0"/>
              <a:pPr/>
              <a:t>18-Jan-21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787DC6A-46EB-497E-8CB8-A48D9A8005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977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42F6A-DA3F-49AB-9500-847034FE6FB0}" type="datetimeFigureOut">
              <a:rPr lang="en-US" smtClean="0"/>
              <a:pPr/>
              <a:t>18-Jan-21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787DC6A-46EB-497E-8CB8-A48D9A8005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5619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42F6A-DA3F-49AB-9500-847034FE6FB0}" type="datetimeFigureOut">
              <a:rPr lang="en-US" smtClean="0"/>
              <a:pPr/>
              <a:t>18-Jan-21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787DC6A-46EB-497E-8CB8-A48D9A8005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074669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42F6A-DA3F-49AB-9500-847034FE6FB0}" type="datetimeFigureOut">
              <a:rPr lang="en-US" smtClean="0"/>
              <a:pPr/>
              <a:t>18-Jan-21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787DC6A-46EB-497E-8CB8-A48D9A8005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9590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42F6A-DA3F-49AB-9500-847034FE6FB0}" type="datetimeFigureOut">
              <a:rPr lang="en-US" smtClean="0"/>
              <a:pPr/>
              <a:t>18-Jan-21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787DC6A-46EB-497E-8CB8-A48D9A8005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115060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42F6A-DA3F-49AB-9500-847034FE6FB0}" type="datetimeFigureOut">
              <a:rPr lang="en-US" smtClean="0"/>
              <a:pPr/>
              <a:t>18-Jan-21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787DC6A-46EB-497E-8CB8-A48D9A8005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08677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42F6A-DA3F-49AB-9500-847034FE6FB0}" type="datetimeFigureOut">
              <a:rPr lang="en-US" smtClean="0"/>
              <a:pPr/>
              <a:t>18-Jan-21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DC6A-46EB-497E-8CB8-A48D9A8005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0859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42F6A-DA3F-49AB-9500-847034FE6FB0}" type="datetimeFigureOut">
              <a:rPr lang="en-US" smtClean="0"/>
              <a:pPr/>
              <a:t>18-Jan-21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DC6A-46EB-497E-8CB8-A48D9A8005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0509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42F6A-DA3F-49AB-9500-847034FE6FB0}" type="datetimeFigureOut">
              <a:rPr lang="en-US" smtClean="0"/>
              <a:pPr/>
              <a:t>18-Jan-21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7DC6A-46EB-497E-8CB8-A48D9A8005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8292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42F6A-DA3F-49AB-9500-847034FE6FB0}" type="datetimeFigureOut">
              <a:rPr lang="en-US" smtClean="0"/>
              <a:pPr/>
              <a:t>18-Jan-21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787DC6A-46EB-497E-8CB8-A48D9A8005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2785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  <p:sldLayoutId id="214748392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484784"/>
            <a:ext cx="8280920" cy="4464496"/>
          </a:xfrm>
        </p:spPr>
        <p:txBody>
          <a:bodyPr/>
          <a:lstStyle/>
          <a:p>
            <a:pPr marL="182880" indent="0" algn="ctr">
              <a:buNone/>
            </a:pPr>
            <a:r>
              <a:rPr lang="th-TH" sz="4800" cap="all" dirty="0">
                <a:ln w="900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สรุปผลการดำเนินงาน</a:t>
            </a:r>
            <a:br>
              <a:rPr lang="th-TH" sz="4800" cap="all" dirty="0">
                <a:ln w="900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th-TH" sz="4800" cap="all" dirty="0">
                <a:ln w="900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ศูนย์ปฏิบัติการป้องกันและลดอุบัติเหตุถนนช่วงเทศกาลปีใหม่ พ.ศ. 2564 จังหวัดพังงา</a:t>
            </a:r>
            <a:r>
              <a:rPr lang="th-TH" sz="48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/>
            </a:r>
            <a:br>
              <a:rPr lang="th-TH" sz="48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</a:br>
            <a:r>
              <a:rPr lang="th-TH" sz="4800" cap="all" dirty="0">
                <a:ln w="900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ระหว่างวันที่</a:t>
            </a:r>
            <a:br>
              <a:rPr lang="th-TH" sz="4800" cap="all" dirty="0">
                <a:ln w="900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th-TH" sz="4400" cap="all" dirty="0">
                <a:ln w="900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29 ธันวาคม 2563 – 4 มกราคม 2564</a:t>
            </a:r>
            <a:br>
              <a:rPr lang="th-TH" sz="4400" cap="all" dirty="0">
                <a:ln w="900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th-TH" sz="4400" cap="all" dirty="0">
                <a:ln w="900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รวม 7 วัน</a:t>
            </a:r>
            <a:endParaRPr lang="en-US" sz="4800" cap="all" dirty="0">
              <a:ln w="9000" cmpd="sng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7" name="Picture 3" descr="logo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11596" y="656648"/>
            <a:ext cx="1352892" cy="6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ป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76552"/>
            <a:ext cx="714499" cy="100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ตรากระทรวงสาธารณสุขใหม่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4049" y="441045"/>
            <a:ext cx="1079999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ตรากรมทางหลวง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320" y="442139"/>
            <a:ext cx="1080000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D:\รวมหน้าจอล่าสุด 8-08-61\รวมหน้าจอ60\โลโก้\ตำรวจใหม่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04664"/>
            <a:ext cx="1051297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รวมหน้าจอล่าสุด 8-08-61\รวมหน้าจอ60\โลโก้\logo-129x128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62256"/>
            <a:ext cx="1080000" cy="1071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รูปภาพ 11">
            <a:extLst>
              <a:ext uri="{FF2B5EF4-FFF2-40B4-BE49-F238E27FC236}">
                <a16:creationId xmlns:a16="http://schemas.microsoft.com/office/drawing/2014/main" xmlns="" id="{85DF49D0-36B9-49E2-B6CA-9C9FC648A40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927" y="462256"/>
            <a:ext cx="1222729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C:\Users\Administrator\Desktop\ศปถ.พง\messageImage_1575614581384.jpg">
            <a:extLst>
              <a:ext uri="{FF2B5EF4-FFF2-40B4-BE49-F238E27FC236}">
                <a16:creationId xmlns:a16="http://schemas.microsoft.com/office/drawing/2014/main" xmlns="" id="{B888DE2F-86D0-4705-B2FA-AF46E0457C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56" t="7302" r="11789" b="8193"/>
          <a:stretch/>
        </p:blipFill>
        <p:spPr bwMode="auto">
          <a:xfrm>
            <a:off x="7673100" y="5625288"/>
            <a:ext cx="1294095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73384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41065" y="260648"/>
            <a:ext cx="7175351" cy="1224135"/>
          </a:xfrm>
        </p:spPr>
        <p:txBody>
          <a:bodyPr>
            <a:normAutofit fontScale="9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182880" indent="0" algn="ctr">
              <a:buNone/>
            </a:pPr>
            <a:r>
              <a:rPr lang="th-TH" sz="4000" b="1" dirty="0">
                <a:ln/>
                <a:solidFill>
                  <a:schemeClr val="accent3"/>
                </a:solidFill>
              </a:rPr>
              <a:t>สถิติการเกิดอุบัติเหตุ บาดเจ็บ และเสียชีวิต </a:t>
            </a:r>
            <a:br>
              <a:rPr lang="th-TH" sz="4000" b="1" dirty="0">
                <a:ln/>
                <a:solidFill>
                  <a:schemeClr val="accent3"/>
                </a:solidFill>
              </a:rPr>
            </a:br>
            <a:r>
              <a:rPr lang="th-TH" sz="4000" b="1" dirty="0">
                <a:ln/>
                <a:solidFill>
                  <a:schemeClr val="accent3"/>
                </a:solidFill>
              </a:rPr>
              <a:t>ปี พ.ศ. 2563 - 2564</a:t>
            </a:r>
            <a:endParaRPr lang="en-US" sz="4000" b="1" dirty="0">
              <a:ln/>
              <a:solidFill>
                <a:schemeClr val="accent3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95351595"/>
              </p:ext>
            </p:extLst>
          </p:nvPr>
        </p:nvGraphicFramePr>
        <p:xfrm>
          <a:off x="1277740" y="1824936"/>
          <a:ext cx="6966668" cy="3404264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4189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737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81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381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9760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2961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ที่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รายการ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ปีใหม่</a:t>
                      </a:r>
                      <a:endParaRPr lang="en-US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2563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ปีใหม่</a:t>
                      </a:r>
                      <a:endParaRPr lang="en-US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2564</a:t>
                      </a:r>
                      <a:endParaRPr lang="th-TH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(+)เพิ่ม(-)ลด</a:t>
                      </a:r>
                      <a:endParaRPr lang="en-US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เทียบกับ</a:t>
                      </a:r>
                      <a:endParaRPr lang="en-US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ปีใหม่ 2563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จำนวนครั้งที่เกิดอุบัติเหตุ</a:t>
                      </a:r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h-TH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(ครั้ง)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37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ea typeface="Times New Roman" panose="02020603050405020304" pitchFamily="18" charset="0"/>
                        <a:cs typeface="AngsanaUPC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31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ea typeface="Times New Roman" panose="02020603050405020304" pitchFamily="18" charset="0"/>
                        <a:cs typeface="AngsanaUPC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457200" algn="ctr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ea typeface="Times New Roman" panose="02020603050405020304" pitchFamily="18" charset="0"/>
                        <a:cs typeface="AngsanaUPC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21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ผู้บาดเจ็บ (คน)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45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ea typeface="Times New Roman" panose="02020603050405020304" pitchFamily="18" charset="0"/>
                        <a:cs typeface="AngsanaUPC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34</a:t>
                      </a:r>
                      <a:endParaRPr lang="th-TH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457200" algn="ctr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ea typeface="Times New Roman" panose="02020603050405020304" pitchFamily="18" charset="0"/>
                        <a:cs typeface="AngsanaUPC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38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ผู้เสียชีวิต (ราย)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ea typeface="Times New Roman" panose="02020603050405020304" pitchFamily="18" charset="0"/>
                        <a:cs typeface="AngsanaUPC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th-TH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+ 1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ea typeface="Times New Roman" panose="02020603050405020304" pitchFamily="18" charset="0"/>
                        <a:cs typeface="AngsanaUPC" panose="02020603050405020304" pitchFamily="18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5" name="Picture 2" descr="C:\Users\Administrator\Desktop\ศปถ.พง\messageImage_1575614581384.jpg">
            <a:extLst>
              <a:ext uri="{FF2B5EF4-FFF2-40B4-BE49-F238E27FC236}">
                <a16:creationId xmlns:a16="http://schemas.microsoft.com/office/drawing/2014/main" xmlns="" id="{7B528B8A-BC29-434C-98FB-BD3B5BDD81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56" t="7302" r="11789" b="8193"/>
          <a:stretch/>
        </p:blipFill>
        <p:spPr bwMode="auto">
          <a:xfrm>
            <a:off x="7669368" y="5684890"/>
            <a:ext cx="1294095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75797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7070733"/>
              </p:ext>
            </p:extLst>
          </p:nvPr>
        </p:nvGraphicFramePr>
        <p:xfrm>
          <a:off x="107504" y="116632"/>
          <a:ext cx="4416152" cy="1280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161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kern="1200" dirty="0">
                          <a:effectLst/>
                        </a:rPr>
                        <a:t>สาเหตุการเกิดอุบัติเหตุสูงสุด </a:t>
                      </a:r>
                      <a:endParaRPr lang="en-US" sz="2400" dirty="0">
                        <a:cs typeface="+mj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kern="1200" dirty="0">
                          <a:effectLst/>
                        </a:rPr>
                        <a:t>เมาสุรา                   11  ครั้ง</a:t>
                      </a:r>
                      <a:endParaRPr lang="th-TH" sz="2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th-TH" sz="2400" b="1" kern="1200" dirty="0">
                          <a:effectLst/>
                        </a:rPr>
                        <a:t>ขับรถเร็วเกินกำหนด      9   ครั้ง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23751656"/>
              </p:ext>
            </p:extLst>
          </p:nvPr>
        </p:nvGraphicFramePr>
        <p:xfrm>
          <a:off x="4600874" y="1219647"/>
          <a:ext cx="4421472" cy="13990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4214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th-TH" sz="2400" kern="1200" dirty="0">
                          <a:effectLst/>
                        </a:rPr>
                        <a:t>ประเภทถนนที่เกิดอุบัติเหตุสูงสุด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ถนน อบต./ในหมู่บ้าน 15  ครั้ง</a:t>
                      </a:r>
                    </a:p>
                    <a:p>
                      <a:pPr algn="ctr"/>
                      <a:r>
                        <a:rPr lang="th-TH" sz="2400" b="1" dirty="0"/>
                        <a:t>ทางหลวงแผ่นดิน       10  ครั้ง</a:t>
                      </a:r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30669600"/>
              </p:ext>
            </p:extLst>
          </p:nvPr>
        </p:nvGraphicFramePr>
        <p:xfrm>
          <a:off x="179512" y="2420888"/>
          <a:ext cx="4349464" cy="9144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494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th-TH" sz="2400" kern="1200" dirty="0">
                          <a:effectLst/>
                        </a:rPr>
                        <a:t>ประเภทรถที่เกิดอุบัติเหตุสูงสุด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/>
                        <a:t>จักรยานยนต์   27  คัน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37111484"/>
              </p:ext>
            </p:extLst>
          </p:nvPr>
        </p:nvGraphicFramePr>
        <p:xfrm>
          <a:off x="4572000" y="3356992"/>
          <a:ext cx="443551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5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kern="1200" dirty="0">
                          <a:effectLst/>
                        </a:rPr>
                        <a:t>จุดเกิดอุบัติเหตุสูงสุด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b="1" kern="1200" dirty="0">
                          <a:effectLst/>
                        </a:rPr>
                        <a:t>ทางตรง</a:t>
                      </a:r>
                      <a:r>
                        <a:rPr lang="th-TH" sz="2400" b="1" kern="1200" baseline="0" dirty="0">
                          <a:effectLst/>
                        </a:rPr>
                        <a:t>   21</a:t>
                      </a:r>
                      <a:r>
                        <a:rPr lang="th-TH" sz="2400" b="1" kern="1200" dirty="0">
                          <a:effectLst/>
                        </a:rPr>
                        <a:t>  ครั้ง</a:t>
                      </a:r>
                    </a:p>
                    <a:p>
                      <a:pPr algn="ctr"/>
                      <a:r>
                        <a:rPr lang="th-TH" sz="2400" b="1" dirty="0"/>
                        <a:t>ทางโค้ง    7   ครั้ง</a:t>
                      </a:r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27651779"/>
              </p:ext>
            </p:extLst>
          </p:nvPr>
        </p:nvGraphicFramePr>
        <p:xfrm>
          <a:off x="107504" y="4365104"/>
          <a:ext cx="4392488" cy="128016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kern="1200" dirty="0">
                          <a:effectLst/>
                        </a:rPr>
                        <a:t>ช่วงเวลาเกิดอุบัติเหตุสูงสุด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b="1" kern="1200" dirty="0">
                          <a:effectLst/>
                        </a:rPr>
                        <a:t>16.01</a:t>
                      </a:r>
                      <a:r>
                        <a:rPr lang="th-TH" sz="2400" b="1" kern="1200" baseline="0" dirty="0">
                          <a:effectLst/>
                        </a:rPr>
                        <a:t> - </a:t>
                      </a:r>
                      <a:r>
                        <a:rPr lang="th-TH" sz="2400" b="1" kern="1200" dirty="0">
                          <a:effectLst/>
                        </a:rPr>
                        <a:t>20.00 น.   12  ครั้ง</a:t>
                      </a:r>
                      <a:endParaRPr lang="th-TH" sz="2400" b="1" kern="1200" dirty="0">
                        <a:effectLst/>
                        <a:cs typeface="+mj-cs"/>
                      </a:endParaRPr>
                    </a:p>
                    <a:p>
                      <a:pPr algn="ctr"/>
                      <a:r>
                        <a:rPr lang="th-TH" sz="2400" b="1" kern="1200" dirty="0">
                          <a:effectLst/>
                          <a:cs typeface="+mj-cs"/>
                        </a:rPr>
                        <a:t>08.</a:t>
                      </a:r>
                      <a:r>
                        <a:rPr lang="th-TH" sz="2400" b="1" kern="1200" dirty="0">
                          <a:effectLst/>
                        </a:rPr>
                        <a:t> 01</a:t>
                      </a:r>
                      <a:r>
                        <a:rPr lang="th-TH" sz="2400" b="1" kern="1200" dirty="0">
                          <a:effectLst/>
                          <a:cs typeface="+mj-cs"/>
                        </a:rPr>
                        <a:t> - 12.00 น.   8  ครั้ง</a:t>
                      </a:r>
                      <a:endParaRPr lang="th-TH" sz="2400" b="1" kern="12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74380715"/>
              </p:ext>
            </p:extLst>
          </p:nvPr>
        </p:nvGraphicFramePr>
        <p:xfrm>
          <a:off x="4572000" y="5339288"/>
          <a:ext cx="4435513" cy="1319917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44355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17443">
                <a:tc>
                  <a:txBody>
                    <a:bodyPr/>
                    <a:lstStyle/>
                    <a:p>
                      <a:pPr algn="ctr"/>
                      <a:r>
                        <a:rPr lang="th-TH" sz="2400" kern="1200" dirty="0">
                          <a:effectLst/>
                        </a:rPr>
                        <a:t>ช่วงอายุผู้บาดเจ็บและเสียชีวิต</a:t>
                      </a:r>
                      <a:endParaRPr lang="en-US" sz="3200" dirty="0"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2717">
                <a:tc>
                  <a:txBody>
                    <a:bodyPr/>
                    <a:lstStyle/>
                    <a:p>
                      <a:pPr algn="ctr"/>
                      <a:r>
                        <a:rPr lang="th-TH" sz="2400" b="1" kern="1200" dirty="0">
                          <a:effectLst/>
                        </a:rPr>
                        <a:t>อายุ 50 ปีขึ้นไป จำนวน   15     คน</a:t>
                      </a:r>
                    </a:p>
                    <a:p>
                      <a:pPr algn="ctr"/>
                      <a:r>
                        <a:rPr lang="th-TH" sz="2400" b="1" dirty="0">
                          <a:cs typeface="+mn-cs"/>
                        </a:rPr>
                        <a:t>อายุ 15 - 19 ปี  จำนวน   9     คน</a:t>
                      </a:r>
                      <a:r>
                        <a:rPr lang="th-TH" sz="2400" dirty="0">
                          <a:cs typeface="+mn-cs"/>
                        </a:rPr>
                        <a:t> </a:t>
                      </a:r>
                      <a:endParaRPr lang="en-US" sz="2400" dirty="0"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0" name="Picture 2" descr="C:\Users\Administrator\Desktop\ศปถ.พง\messageImage_1575614581384.jpg">
            <a:extLst>
              <a:ext uri="{FF2B5EF4-FFF2-40B4-BE49-F238E27FC236}">
                <a16:creationId xmlns:a16="http://schemas.microsoft.com/office/drawing/2014/main" xmlns="" id="{ED6D7E1E-7D4D-4F6D-98D2-92ADB67E80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56" t="7302" r="11789" b="8193"/>
          <a:stretch/>
        </p:blipFill>
        <p:spPr bwMode="auto">
          <a:xfrm>
            <a:off x="7740352" y="116632"/>
            <a:ext cx="1294095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59805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2582059"/>
              </p:ext>
            </p:extLst>
          </p:nvPr>
        </p:nvGraphicFramePr>
        <p:xfrm>
          <a:off x="683568" y="2204866"/>
          <a:ext cx="8064896" cy="8534400"/>
        </p:xfrm>
        <a:graphic>
          <a:graphicData uri="http://schemas.openxmlformats.org/drawingml/2006/table">
            <a:tbl>
              <a:tblPr>
                <a:tableStyleId>{327F97BB-C833-4FB7-BDE5-3F7075034690}</a:tableStyleId>
              </a:tblPr>
              <a:tblGrid>
                <a:gridCol w="8061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910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2012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4764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12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ngsana New"/>
                        <a:ea typeface="Times New Roman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ไม่สวมหมวกนิรภัย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tabLst>
                          <a:tab pos="553720" algn="l"/>
                        </a:tabLs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224 คน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คิดเป็น  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  35 %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2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ngsana New"/>
                        <a:ea typeface="Times New Roman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มอเตอร์ไซค์ไม่ปลอดภัย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27 คน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คิดเป็น    4.21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2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ngsana New"/>
                        <a:ea typeface="Times New Roman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เมาสุรา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 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2   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คน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คิดเป็น 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 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0.31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2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ngsana New"/>
                        <a:ea typeface="Times New Roman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ไม่คาดเข็มขัดนิรภัย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 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64   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คน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คิดเป็น      10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2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ngsana New"/>
                        <a:ea typeface="Times New Roman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ไม่มีใบขับขี่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 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207   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คน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คิดเป็น  32.34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2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ngsana New"/>
                        <a:ea typeface="Times New Roman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ขับรถเร็วเกินกำหนด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 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97   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คน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คิดเป็น  15.15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2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ngsana New"/>
                        <a:ea typeface="Times New Roman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ฝ่าฝืนสัญญาณไฟจราจร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 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1   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คน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คิดเป็น    0.15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12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ngsana New"/>
                        <a:ea typeface="Times New Roman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ขับรถย้อนศร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MS Mincho" panose="02020609040205080304" pitchFamily="49" charset="-128"/>
                          <a:cs typeface="TH Sarabun New" panose="020B0500040200020003" pitchFamily="34" charset="-34"/>
                        </a:rPr>
                        <a:t> 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MS Mincho" panose="02020609040205080304" pitchFamily="49" charset="-128"/>
                          <a:cs typeface="TH Sarabun New" panose="020B0500040200020003" pitchFamily="34" charset="-34"/>
                        </a:rPr>
                        <a:t>15   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คน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คิดเป็น    2.34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12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ngsana New"/>
                        <a:ea typeface="Times New Roman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แซงในที่คับขัน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MS Mincho" panose="02020609040205080304" pitchFamily="49" charset="-128"/>
                          <a:cs typeface="TH Sarabun New" panose="020B0500040200020003" pitchFamily="34" charset="-34"/>
                        </a:rPr>
                        <a:t>   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MS Mincho" panose="02020609040205080304" pitchFamily="49" charset="-128"/>
                          <a:cs typeface="TH Sarabun New" panose="020B0500040200020003" pitchFamily="34" charset="-34"/>
                        </a:rPr>
                        <a:t>-   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คน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คิดเป็น         -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45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ngsana New"/>
                        <a:ea typeface="Times New Roman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ใช้โทรศัพท์เคลื่อนที่ขณะขับรถ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    3   คน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TH Sarabun New" panose="020B0500040200020003" pitchFamily="34" charset="-34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คิดเป็น    0.46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TH Sarabun New" panose="020B0500040200020003" pitchFamily="34" charset="-34"/>
                          <a:ea typeface="Times New Roman" panose="02020603050405020304" pitchFamily="18" charset="0"/>
                          <a:cs typeface="TH Sarabun New" panose="020B0500040200020003" pitchFamily="34" charset="-34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65735" y="-27384"/>
            <a:ext cx="632737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4038" algn="l"/>
              </a:tabLst>
            </a:pPr>
            <a:r>
              <a:rPr kumimoji="0" lang="th-TH" sz="3200" b="1" i="0" u="none" strike="noStrike" normalizeH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H SarabunIT๙" pitchFamily="34" charset="-34"/>
                <a:ea typeface="Times New Roman" pitchFamily="18" charset="0"/>
                <a:cs typeface="+mj-cs"/>
              </a:rPr>
              <a:t>มาตรการบังคับใช้กฎหมาย รวม 7 วัน </a:t>
            </a:r>
          </a:p>
          <a:p>
            <a:pPr lvl="0" indent="457200" algn="ctr" fontAlgn="base">
              <a:spcBef>
                <a:spcPct val="0"/>
              </a:spcBef>
              <a:spcAft>
                <a:spcPct val="0"/>
              </a:spcAft>
              <a:tabLst>
                <a:tab pos="554038" algn="l"/>
              </a:tabLst>
            </a:pPr>
            <a:r>
              <a:rPr kumimoji="0" lang="th-TH" sz="3200" b="1" i="0" u="none" strike="noStrike" normalizeH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H SarabunIT๙" pitchFamily="34" charset="-34"/>
                <a:ea typeface="Times New Roman" pitchFamily="18" charset="0"/>
                <a:cs typeface="+mj-cs"/>
              </a:rPr>
              <a:t>เรียกตรวจ</a:t>
            </a:r>
            <a:r>
              <a:rPr lang="th-TH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H SarabunIT๙" pitchFamily="34" charset="-34"/>
                <a:ea typeface="Times New Roman" pitchFamily="18" charset="0"/>
                <a:cs typeface="+mj-cs"/>
              </a:rPr>
              <a:t>ยานพาหนะ</a:t>
            </a:r>
            <a:r>
              <a:rPr kumimoji="0" lang="th-TH" sz="3200" b="1" i="0" u="none" strike="noStrike" normalizeH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H SarabunIT๙" pitchFamily="34" charset="-34"/>
                <a:ea typeface="Times New Roman" pitchFamily="18" charset="0"/>
                <a:cs typeface="+mj-cs"/>
              </a:rPr>
              <a:t> จำนวน </a:t>
            </a:r>
            <a:r>
              <a:rPr lang="th-TH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IT๙" pitchFamily="34" charset="-34"/>
                <a:ea typeface="Times New Roman" pitchFamily="18" charset="0"/>
                <a:cs typeface="+mj-cs"/>
              </a:rPr>
              <a:t>9</a:t>
            </a:r>
            <a:r>
              <a:rPr kumimoji="0" lang="th-TH" sz="3200" i="0" u="none" strike="noStrike" normalizeH="0" baseline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IT๙" pitchFamily="34" charset="-34"/>
                <a:ea typeface="Times New Roman" pitchFamily="18" charset="0"/>
                <a:cs typeface="+mj-cs"/>
              </a:rPr>
              <a:t>,361</a:t>
            </a:r>
            <a:r>
              <a:rPr kumimoji="0" lang="th-TH" sz="3200" b="1" i="0" u="none" strike="noStrike" normalizeH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H SarabunIT๙" pitchFamily="34" charset="-34"/>
                <a:ea typeface="Times New Roman" pitchFamily="18" charset="0"/>
                <a:cs typeface="+mj-cs"/>
              </a:rPr>
              <a:t> คัน </a:t>
            </a: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4038" algn="l"/>
              </a:tabLst>
            </a:pPr>
            <a:r>
              <a:rPr kumimoji="0" lang="th-TH" altLang="ja-JP" sz="3200" b="1" i="0" u="none" strike="noStrike" normalizeH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H SarabunIT๙" pitchFamily="34" charset="-34"/>
                <a:ea typeface="Times New Roman" pitchFamily="18" charset="0"/>
                <a:cs typeface="+mj-cs"/>
              </a:rPr>
              <a:t>ดำเนินคดีตามมาตรการลดพฤติกรรมเสี่ยง </a:t>
            </a:r>
            <a:r>
              <a:rPr lang="th-TH" altLang="ja-JP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H SarabunIT๙" pitchFamily="34" charset="-34"/>
                <a:ea typeface="MS Mincho" pitchFamily="49" charset="-128"/>
                <a:cs typeface="+mj-cs"/>
              </a:rPr>
              <a:t>10</a:t>
            </a:r>
            <a:r>
              <a:rPr kumimoji="0" lang="en-US" altLang="ja-JP" sz="3200" b="1" i="0" u="none" strike="noStrike" normalizeH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H SarabunIT๙" pitchFamily="34" charset="-34"/>
                <a:ea typeface="MS Mincho" pitchFamily="49" charset="-128"/>
                <a:cs typeface="+mj-cs"/>
              </a:rPr>
              <a:t> </a:t>
            </a:r>
            <a:r>
              <a:rPr kumimoji="0" lang="th-TH" altLang="ja-JP" sz="3200" b="1" i="0" u="none" strike="noStrike" normalizeH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H SarabunIT๙" pitchFamily="34" charset="-34"/>
                <a:ea typeface="Times New Roman" pitchFamily="18" charset="0"/>
                <a:cs typeface="+mj-cs"/>
              </a:rPr>
              <a:t>มาตรการ </a:t>
            </a: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4038" algn="l"/>
              </a:tabLst>
            </a:pPr>
            <a:r>
              <a:rPr kumimoji="0" lang="th-TH" altLang="ja-JP" sz="3200" b="1" i="0" u="none" strike="noStrike" normalizeH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H SarabunIT๙" pitchFamily="34" charset="-34"/>
                <a:ea typeface="Times New Roman" pitchFamily="18" charset="0"/>
                <a:cs typeface="+mj-cs"/>
              </a:rPr>
              <a:t>จำนวน</a:t>
            </a:r>
            <a:r>
              <a:rPr lang="th-TH" altLang="ja-JP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H SarabunIT๙" pitchFamily="34" charset="-34"/>
                <a:ea typeface="MS Mincho" pitchFamily="49" charset="-128"/>
                <a:cs typeface="+mj-cs"/>
              </a:rPr>
              <a:t> </a:t>
            </a:r>
            <a:r>
              <a:rPr kumimoji="0" lang="th-TH" altLang="ja-JP" sz="3200" i="0" u="none" strike="noStrike" normalizeH="0" baseline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IT๙" pitchFamily="34" charset="-34"/>
                <a:ea typeface="MS Mincho" pitchFamily="49" charset="-128"/>
                <a:cs typeface="+mj-cs"/>
              </a:rPr>
              <a:t>640</a:t>
            </a:r>
            <a:r>
              <a:rPr kumimoji="0" lang="th-TH" altLang="ja-JP" sz="3200" b="1" i="0" u="none" strike="noStrike" normalizeH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H SarabunIT๙" pitchFamily="34" charset="-34"/>
                <a:ea typeface="Times New Roman" pitchFamily="18" charset="0"/>
                <a:cs typeface="+mj-cs"/>
              </a:rPr>
              <a:t> คน</a:t>
            </a:r>
            <a:endParaRPr kumimoji="0" lang="en-US" altLang="ja-JP" sz="1800" b="1" i="0" u="none" strike="noStrike" normalizeH="0" baseline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Administrator\Desktop\ศปถ.พง\messageImage_1575614581384.jpg">
            <a:extLst>
              <a:ext uri="{FF2B5EF4-FFF2-40B4-BE49-F238E27FC236}">
                <a16:creationId xmlns:a16="http://schemas.microsoft.com/office/drawing/2014/main" xmlns="" id="{81E22304-9C9B-4F8A-BB68-C883A17474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56" t="7302" r="11789" b="8193"/>
          <a:stretch/>
        </p:blipFill>
        <p:spPr bwMode="auto">
          <a:xfrm>
            <a:off x="7740352" y="116632"/>
            <a:ext cx="1294095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98677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0" y="332656"/>
            <a:ext cx="8604448" cy="864096"/>
          </a:xfrm>
        </p:spPr>
        <p:txBody>
          <a:bodyPr/>
          <a:lstStyle/>
          <a:p>
            <a:pPr marL="0" indent="0" algn="ctr">
              <a:buNone/>
            </a:pPr>
            <a:r>
              <a:rPr lang="th-TH" b="1" spc="50" dirty="0">
                <a:ln w="0">
                  <a:solidFill>
                    <a:schemeClr val="accent1"/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สถิติการเกิดอุบัติเหตุ บาดเจ็บ เสียชีวิต รายอำเภอ</a:t>
            </a:r>
            <a:endParaRPr lang="en-US" b="1" spc="50" dirty="0">
              <a:ln w="0">
                <a:solidFill>
                  <a:schemeClr val="accent1"/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10113900"/>
              </p:ext>
            </p:extLst>
          </p:nvPr>
        </p:nvGraphicFramePr>
        <p:xfrm>
          <a:off x="1043607" y="1196752"/>
          <a:ext cx="7272809" cy="5104013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5969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81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442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61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8673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2438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7933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8830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88301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49803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Century Gothic (เนื้อความ)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Century Gothic (เนื้อความ)"/>
                        </a:rPr>
                        <a:t>ที่</a:t>
                      </a:r>
                      <a:endParaRPr lang="en-US" sz="24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Century Gothic (เนื้อความ)"/>
                        </a:rPr>
                        <a:t>อำเภอ</a:t>
                      </a:r>
                      <a:endParaRPr lang="en-US" sz="24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Century Gothic (เนื้อความ)"/>
                        </a:rPr>
                        <a:t>จำนวนครั้ง</a:t>
                      </a:r>
                      <a:endParaRPr lang="en-US" sz="2400" b="1" dirty="0">
                        <a:effectLst/>
                        <a:latin typeface="Century Gothic (เนื้อความ)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Century Gothic (เนื้อความ)"/>
                        </a:rPr>
                        <a:t>เกิดอุบัติเหตุ</a:t>
                      </a:r>
                      <a:r>
                        <a:rPr lang="en-US" sz="2400" b="1" dirty="0">
                          <a:effectLst/>
                          <a:latin typeface="Century Gothic (เนื้อความ)"/>
                        </a:rPr>
                        <a:t> </a:t>
                      </a:r>
                      <a:r>
                        <a:rPr lang="th-TH" sz="2400" b="1" dirty="0">
                          <a:effectLst/>
                          <a:latin typeface="Century Gothic (เนื้อความ)"/>
                        </a:rPr>
                        <a:t>(ครั้ง)</a:t>
                      </a:r>
                      <a:endParaRPr lang="en-US" sz="24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Century Gothic (เนื้อความ)"/>
                        </a:rPr>
                        <a:t>บาดเจ็บ</a:t>
                      </a:r>
                      <a:endParaRPr lang="en-US" sz="24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Century Gothic (เนื้อความ)"/>
                        </a:rPr>
                        <a:t>เพศผู้บาดเจ็บ</a:t>
                      </a:r>
                      <a:endParaRPr lang="en-US" sz="24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Century Gothic (เนื้อความ)"/>
                        </a:rPr>
                        <a:t>เสียชีวิต</a:t>
                      </a:r>
                      <a:endParaRPr lang="en-US" sz="24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Century Gothic (เนื้อความ)"/>
                        </a:rPr>
                        <a:t>เพศผู้เสียชีวิต</a:t>
                      </a:r>
                      <a:endParaRPr lang="en-US" sz="24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201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Century Gothic (เนื้อความ)"/>
                        </a:rPr>
                        <a:t>ชาย</a:t>
                      </a:r>
                      <a:endParaRPr lang="en-US" sz="24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Century Gothic (เนื้อความ)"/>
                        </a:rPr>
                        <a:t>หญิง</a:t>
                      </a:r>
                      <a:endParaRPr lang="en-US" sz="24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Century Gothic (เนื้อความ)"/>
                        </a:rPr>
                        <a:t>ชาย</a:t>
                      </a:r>
                      <a:endParaRPr lang="en-US" sz="24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Century Gothic (เนื้อความ)"/>
                        </a:rPr>
                        <a:t>หญิง</a:t>
                      </a:r>
                      <a:endParaRPr lang="en-US" sz="24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33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entury Gothic (เนื้อความ)"/>
                        </a:rPr>
                        <a:t>1</a:t>
                      </a:r>
                      <a:endParaRPr lang="en-US" sz="20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600" b="1" dirty="0">
                          <a:effectLst/>
                          <a:latin typeface="Century Gothic (เนื้อความ)"/>
                        </a:rPr>
                        <a:t>เมืองพังงา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6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4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4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2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2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6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78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entury Gothic (เนื้อความ)"/>
                        </a:rPr>
                        <a:t>2</a:t>
                      </a:r>
                      <a:endParaRPr lang="en-US" sz="20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600" b="1" dirty="0">
                          <a:effectLst/>
                          <a:latin typeface="Century Gothic (เนื้อความ)"/>
                        </a:rPr>
                        <a:t>กะปง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1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1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1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6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82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entury Gothic (เนื้อความ)"/>
                        </a:rPr>
                        <a:t>3</a:t>
                      </a:r>
                      <a:endParaRPr lang="en-US" sz="20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600" b="1">
                          <a:effectLst/>
                          <a:latin typeface="Century Gothic (เนื้อความ)"/>
                        </a:rPr>
                        <a:t>เกาะยาว</a:t>
                      </a:r>
                      <a:endParaRPr lang="en-US" sz="2600" b="1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6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8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entury Gothic (เนื้อความ)"/>
                        </a:rPr>
                        <a:t>4</a:t>
                      </a:r>
                      <a:endParaRPr lang="en-US" sz="20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600" b="1">
                          <a:effectLst/>
                          <a:latin typeface="Century Gothic (เนื้อความ)"/>
                        </a:rPr>
                        <a:t>คุระบุรี</a:t>
                      </a:r>
                      <a:endParaRPr lang="en-US" sz="2600" b="1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4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5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4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1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6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48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entury Gothic (เนื้อความ)"/>
                        </a:rPr>
                        <a:t>5</a:t>
                      </a:r>
                      <a:endParaRPr lang="en-US" sz="20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600" b="1">
                          <a:effectLst/>
                          <a:latin typeface="Century Gothic (เนื้อความ)"/>
                        </a:rPr>
                        <a:t>ตะกั่วทุ่ง</a:t>
                      </a:r>
                      <a:endParaRPr lang="en-US" sz="2600" b="1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6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6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5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1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6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17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entury Gothic (เนื้อความ)"/>
                        </a:rPr>
                        <a:t>6</a:t>
                      </a:r>
                      <a:endParaRPr lang="en-US" sz="20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600" b="1">
                          <a:effectLst/>
                          <a:latin typeface="Century Gothic (เนื้อความ)"/>
                        </a:rPr>
                        <a:t>ตะกั่วป่า</a:t>
                      </a:r>
                      <a:endParaRPr lang="en-US" sz="2600" b="1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5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9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4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5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6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21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Century Gothic (เนื้อความ)"/>
                        </a:rPr>
                        <a:t>7</a:t>
                      </a:r>
                      <a:endParaRPr lang="en-US" sz="20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600" b="1">
                          <a:effectLst/>
                          <a:latin typeface="Century Gothic (เนื้อความ)"/>
                        </a:rPr>
                        <a:t>ทับปุด</a:t>
                      </a:r>
                      <a:endParaRPr lang="en-US" sz="2600" b="1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2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2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1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1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6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00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entury Gothic (เนื้อความ)"/>
                        </a:rPr>
                        <a:t>8</a:t>
                      </a:r>
                      <a:endParaRPr lang="en-US" sz="20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600" b="1">
                          <a:effectLst/>
                          <a:latin typeface="Century Gothic (เนื้อความ)"/>
                        </a:rPr>
                        <a:t>ท้ายเหมือง</a:t>
                      </a:r>
                      <a:endParaRPr lang="en-US" sz="2600" b="1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7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7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6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1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600" b="1" kern="1200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Century Gothic (เนื้อความ)"/>
                        <a:ea typeface="Times New Roman" panose="02020603050405020304" pitchFamily="18" charset="0"/>
                        <a:cs typeface="TH Sarabun New" panose="020B0500040200020003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375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Century Gothic (เนื้อความ)"/>
                        </a:rPr>
                        <a:t>รวม</a:t>
                      </a:r>
                      <a:endParaRPr lang="en-US" sz="24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Century Gothic (เนื้อความ)"/>
                        </a:rPr>
                        <a:t>31</a:t>
                      </a:r>
                      <a:endParaRPr lang="en-US" sz="28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Century Gothic (เนื้อความ)"/>
                        </a:rPr>
                        <a:t>34</a:t>
                      </a:r>
                      <a:endParaRPr lang="en-US" sz="28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Century Gothic (เนื้อความ)"/>
                        </a:rPr>
                        <a:t>25</a:t>
                      </a:r>
                      <a:endParaRPr lang="en-US" sz="28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Century Gothic (เนื้อความ)"/>
                        </a:rPr>
                        <a:t>9</a:t>
                      </a:r>
                      <a:endParaRPr lang="en-US" sz="28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Century Gothic (เนื้อความ)"/>
                        </a:rPr>
                        <a:t>2</a:t>
                      </a:r>
                      <a:endParaRPr lang="en-US" sz="28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b="1" dirty="0">
                          <a:effectLst/>
                          <a:latin typeface="Century Gothic (เนื้อความ)"/>
                        </a:rPr>
                        <a:t>2</a:t>
                      </a:r>
                      <a:endParaRPr lang="en-US" sz="28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Century Gothic (เนื้อความ)"/>
                        </a:rPr>
                        <a:t>-</a:t>
                      </a:r>
                      <a:endParaRPr lang="en-US" sz="2400" b="1" dirty="0">
                        <a:effectLst/>
                        <a:latin typeface="Century Gothic (เนื้อความ)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cxnSp>
        <p:nvCxnSpPr>
          <p:cNvPr id="5" name="ตัวเชื่อมต่อตรง 4">
            <a:extLst>
              <a:ext uri="{FF2B5EF4-FFF2-40B4-BE49-F238E27FC236}">
                <a16:creationId xmlns:a16="http://schemas.microsoft.com/office/drawing/2014/main" xmlns="" id="{2E785453-0E5A-4310-A55C-263C7ED1D645}"/>
              </a:ext>
            </a:extLst>
          </p:cNvPr>
          <p:cNvCxnSpPr>
            <a:cxnSpLocks/>
          </p:cNvCxnSpPr>
          <p:nvPr/>
        </p:nvCxnSpPr>
        <p:spPr>
          <a:xfrm>
            <a:off x="1619672" y="5589240"/>
            <a:ext cx="0" cy="414715"/>
          </a:xfrm>
          <a:prstGeom prst="line">
            <a:avLst/>
          </a:prstGeom>
          <a:ln>
            <a:solidFill>
              <a:srgbClr val="003C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ตัวเชื่อมต่อตรง 7">
            <a:extLst>
              <a:ext uri="{FF2B5EF4-FFF2-40B4-BE49-F238E27FC236}">
                <a16:creationId xmlns:a16="http://schemas.microsoft.com/office/drawing/2014/main" xmlns="" id="{F6623251-2D45-429C-A11F-FA9B68078B65}"/>
              </a:ext>
            </a:extLst>
          </p:cNvPr>
          <p:cNvCxnSpPr>
            <a:cxnSpLocks/>
          </p:cNvCxnSpPr>
          <p:nvPr/>
        </p:nvCxnSpPr>
        <p:spPr>
          <a:xfrm>
            <a:off x="2771800" y="5589240"/>
            <a:ext cx="0" cy="414715"/>
          </a:xfrm>
          <a:prstGeom prst="line">
            <a:avLst/>
          </a:prstGeom>
          <a:ln>
            <a:solidFill>
              <a:srgbClr val="003C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2" descr="C:\Users\Administrator\Desktop\ศปถ.พง\messageImage_1575614581384.jpg">
            <a:extLst>
              <a:ext uri="{FF2B5EF4-FFF2-40B4-BE49-F238E27FC236}">
                <a16:creationId xmlns:a16="http://schemas.microsoft.com/office/drawing/2014/main" xmlns="" id="{4B73359B-F1AF-47A9-8E94-5DC222E27E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56" t="7302" r="11789" b="8193"/>
          <a:stretch/>
        </p:blipFill>
        <p:spPr bwMode="auto">
          <a:xfrm>
            <a:off x="7740352" y="116632"/>
            <a:ext cx="1294095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06365863"/>
      </p:ext>
    </p:extLst>
  </p:cSld>
  <p:clrMapOvr>
    <a:masterClrMapping/>
  </p:clrMapOvr>
</p:sld>
</file>

<file path=ppt/theme/theme1.xml><?xml version="1.0" encoding="utf-8"?>
<a:theme xmlns:a="http://schemas.openxmlformats.org/drawingml/2006/main" name="ช่อ">
  <a:themeElements>
    <a:clrScheme name="ช่อ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ช่อ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ช่อ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517</TotalTime>
  <Words>407</Words>
  <Application>Microsoft Office PowerPoint</Application>
  <PresentationFormat>On-screen Show (4:3)</PresentationFormat>
  <Paragraphs>181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ช่อ</vt:lpstr>
      <vt:lpstr>สรุปผลการดำเนินงาน ศูนย์ปฏิบัติการป้องกันและลดอุบัติเหตุถนนช่วงเทศกาลปีใหม่ พ.ศ. 2564 จังหวัดพังงา ระหว่างวันที่ 29 ธันวาคม 2563 – 4 มกราคม 2564 รวม 7 วัน</vt:lpstr>
      <vt:lpstr>สถิติการเกิดอุบัติเหตุ บาดเจ็บ และเสียชีวิต  ปี พ.ศ. 2563 - 2564</vt:lpstr>
      <vt:lpstr>Slide 3</vt:lpstr>
      <vt:lpstr>Slide 4</vt:lpstr>
      <vt:lpstr>สถิติการเกิดอุบัติเหตุ บาดเจ็บ เสียชีวิต รายอำเภอ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phangnga</cp:lastModifiedBy>
  <cp:revision>44</cp:revision>
  <cp:lastPrinted>2021-01-18T07:51:42Z</cp:lastPrinted>
  <dcterms:created xsi:type="dcterms:W3CDTF">2019-01-12T13:45:25Z</dcterms:created>
  <dcterms:modified xsi:type="dcterms:W3CDTF">2021-01-18T09:37:29Z</dcterms:modified>
</cp:coreProperties>
</file>